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8" r:id="rId4"/>
    <p:sldId id="273" r:id="rId5"/>
    <p:sldId id="277" r:id="rId6"/>
    <p:sldId id="278" r:id="rId7"/>
    <p:sldId id="280" r:id="rId8"/>
    <p:sldId id="282" r:id="rId9"/>
    <p:sldId id="285" r:id="rId10"/>
    <p:sldId id="261" r:id="rId11"/>
    <p:sldId id="262" r:id="rId12"/>
    <p:sldId id="263" r:id="rId13"/>
    <p:sldId id="264" r:id="rId14"/>
    <p:sldId id="265" r:id="rId15"/>
    <p:sldId id="286" r:id="rId16"/>
    <p:sldId id="266" r:id="rId17"/>
    <p:sldId id="287" r:id="rId18"/>
    <p:sldId id="260" r:id="rId19"/>
    <p:sldId id="269" r:id="rId20"/>
    <p:sldId id="270" r:id="rId21"/>
    <p:sldId id="276" r:id="rId22"/>
    <p:sldId id="258" r:id="rId23"/>
    <p:sldId id="279" r:id="rId24"/>
    <p:sldId id="283" r:id="rId25"/>
    <p:sldId id="281" r:id="rId26"/>
    <p:sldId id="284" r:id="rId27"/>
    <p:sldId id="259" r:id="rId28"/>
    <p:sldId id="267" r:id="rId29"/>
    <p:sldId id="271" r:id="rId30"/>
    <p:sldId id="272" r:id="rId31"/>
    <p:sldId id="274" r:id="rId32"/>
    <p:sldId id="275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DA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1"/>
    <p:restoredTop sz="94660"/>
  </p:normalViewPr>
  <p:slideViewPr>
    <p:cSldViewPr snapToGrid="0">
      <p:cViewPr>
        <p:scale>
          <a:sx n="120" d="100"/>
          <a:sy n="120" d="100"/>
        </p:scale>
        <p:origin x="360" y="2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F2E3AA-217B-106A-8BBC-FFE3901427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307A48-825F-F3ED-56E4-7AC5C6BE4C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1E7B05-99C6-43B2-E43B-A9A870BFA5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916C0-133E-8045-8ECB-DBE9D0A341DD}" type="datetimeFigureOut">
              <a:rPr lang="en-US" smtClean="0"/>
              <a:t>2/2/25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2AAD7F-11D9-6D73-8C87-779927B7B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1C576E-20ED-A375-5FF5-09E093C81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DC1E3-EAAB-FD40-9674-501854B3D1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4081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0AFDA-B7B8-482E-598C-2EEFC0B6B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3877991-A240-8E43-F085-C73578D3FD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3ADD9F-18E4-D23A-B703-259B0F86D2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916C0-133E-8045-8ECB-DBE9D0A341DD}" type="datetimeFigureOut">
              <a:rPr lang="en-US" smtClean="0"/>
              <a:t>2/2/25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BEAB29-E0F2-15E5-534B-E9195D8B2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DE6C51-E414-1394-4769-D81A4B0E4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DC1E3-EAAB-FD40-9674-501854B3D1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1870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A51A85C-D061-7A44-BE4A-F075102A957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1185C29-7112-EF08-7FEC-E9476C7C0B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A46663-D18D-7574-2A1A-AA31E0492A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916C0-133E-8045-8ECB-DBE9D0A341DD}" type="datetimeFigureOut">
              <a:rPr lang="en-US" smtClean="0"/>
              <a:t>2/2/25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1BB291-29D1-0F22-413F-CF33708338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53954E-55A3-68BC-885F-12912F7E0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DC1E3-EAAB-FD40-9674-501854B3D1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4622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F8FF6-3A27-7D43-9559-193D83CDF4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517925-A0BA-E6A9-6A7B-7BFC848D49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0D608F-DC92-8A12-C974-D444367A76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916C0-133E-8045-8ECB-DBE9D0A341DD}" type="datetimeFigureOut">
              <a:rPr lang="en-US" smtClean="0"/>
              <a:t>2/2/25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20D394-1928-BAD5-A0C7-0FA7907316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10D655-FF91-42F6-074F-9063F4A7C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DC1E3-EAAB-FD40-9674-501854B3D1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7454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6C287-89B1-9CCE-02A1-E8B0F5BF75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553174-A4C3-27E9-F270-E63A9ACD93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E79448-4F34-9454-E8A0-E4E4F8D631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916C0-133E-8045-8ECB-DBE9D0A341DD}" type="datetimeFigureOut">
              <a:rPr lang="en-US" smtClean="0"/>
              <a:t>2/2/25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C0B19B-BBC0-8535-E685-33D9203D9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DDFC15-779F-3E27-2104-BEF681A3E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DC1E3-EAAB-FD40-9674-501854B3D1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339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46FAC8-89A4-C1CE-B461-CEF4A81B3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985690-8453-7920-B980-0E00632CB9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093BFE-0368-BA54-41E3-7343693449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646A1B-D2AC-34E9-D88E-0515518DFF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916C0-133E-8045-8ECB-DBE9D0A341DD}" type="datetimeFigureOut">
              <a:rPr lang="en-US" smtClean="0"/>
              <a:t>2/2/25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867CF7-22B0-E7FB-15AF-63EE33A3C3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408AFD-119A-316C-A702-D2FA4BB673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DC1E3-EAAB-FD40-9674-501854B3D1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7601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AE54F-DE66-D72A-55E2-2612A08D1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F06748-9987-58CA-EB21-DF891B472B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C33773-AE59-39F9-60E5-E1A3706C66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DECE4F-00C2-86BF-A68E-E4D9FD41F3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F42937A-18C7-4447-EE70-857700DEE26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9811483-7B43-9B31-0FA6-C186599F98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916C0-133E-8045-8ECB-DBE9D0A341DD}" type="datetimeFigureOut">
              <a:rPr lang="en-US" smtClean="0"/>
              <a:t>2/2/25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3C6AA50-4E4D-3F7B-AAB3-299F100DA3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1DB0D05-7F39-7AAD-3199-85D208D91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DC1E3-EAAB-FD40-9674-501854B3D1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6157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28C724-ED2B-6F17-F226-DF6C2AFFA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E0EBD7B-927C-66C0-3C21-BAA294BECA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916C0-133E-8045-8ECB-DBE9D0A341DD}" type="datetimeFigureOut">
              <a:rPr lang="en-US" smtClean="0"/>
              <a:t>2/2/25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594F7B-59D9-D5CB-789D-12A8CC7510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74F430-D927-EA4B-0728-875EC6492D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DC1E3-EAAB-FD40-9674-501854B3D1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4136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E84E9A-290E-BF1B-DA1A-D7AD111AF1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916C0-133E-8045-8ECB-DBE9D0A341DD}" type="datetimeFigureOut">
              <a:rPr lang="en-US" smtClean="0"/>
              <a:t>2/2/25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8D9FB7-75C0-C5CC-603A-A35D88716D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E9FE4B-3AEE-8C78-3699-BFE7BDC4B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DC1E3-EAAB-FD40-9674-501854B3D1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4067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E1C0BE-6759-999B-FA76-69F9FCE192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1A6D7C-2A8E-7A45-EFCA-C96C91B7B2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9FF7DC-FBB8-2473-3371-6AC800E8F5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5F8827-64D8-2CD8-98F0-8C8BE55437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916C0-133E-8045-8ECB-DBE9D0A341DD}" type="datetimeFigureOut">
              <a:rPr lang="en-US" smtClean="0"/>
              <a:t>2/2/25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5DFB3C-32D2-A5DF-EB45-8BCF4ADAFB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C250EE-2E32-4F8D-0D6D-7893AF547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DC1E3-EAAB-FD40-9674-501854B3D1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2872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1E9A98-9CC8-FA7B-DFA1-8C7925A3BD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1B301A0-3A26-BCA7-59C1-F6315D85035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1A3110-A256-9985-1365-BEF6BF081B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5BDB25-7355-570F-B972-D728D9E5E8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916C0-133E-8045-8ECB-DBE9D0A341DD}" type="datetimeFigureOut">
              <a:rPr lang="en-US" smtClean="0"/>
              <a:t>2/2/25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226651-5B58-7BB5-CBB7-B3A13500C9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02EEF9-A71D-DA7B-8D01-73C863C0B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DC1E3-EAAB-FD40-9674-501854B3D1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30219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F516C5-B666-869B-F235-576759C482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F2A519-F006-D337-9B4B-D95352DC0C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1D48A1-B759-07B9-23AB-D6682F072E6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9A916C0-133E-8045-8ECB-DBE9D0A341DD}" type="datetimeFigureOut">
              <a:rPr lang="en-US" smtClean="0"/>
              <a:t>2/2/25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19CCC-2E40-71CC-17B6-1308196B39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70F2BA-7415-B8DF-7FD6-4A38923756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83DC1E3-EAAB-FD40-9674-501854B3D1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7523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metodhology.anu.edu.au/index.php/content/text-analysis/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ing.com/images/search?view=detailV2&amp;ccid=s530Cq5c&amp;id=6C75718D21CCE9BB11A9376002F0AAB3EE6FA3A6&amp;thid=OIP.s530Cq5c0BQL3615pHfwGAAAAA&amp;mediaurl=https%3a%2f%2fstudy.com%2fcimages%2fmultimages%2f16%2fgeogebra-export3649906283821414718.png&amp;cdnurl=https%3a%2f%2fth.bing.com%2fth%2fid%2fR.b39df40aae5cd0140bdfad79a477f018%3frik%3dpqNv7rOq8AJgNw%26pid%3dImgRaw%26r%3d0&amp;exph=289&amp;expw=450&amp;q=Normal+Distribution+Empirical+Rule&amp;simid=608010655329618528&amp;FORM=IRPRST&amp;ck=84671DEB49CB85B5817C6AFF5E7544D8&amp;selectedIndex=28&amp;itb=0&amp;ajaxhist=0&amp;ajaxserp=0" TargetMode="External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www.kaggle.com/datasets/huzpsb/cybersecurity-incidents-dataset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0AE394F-AFF1-4485-AF1F-7387A2F041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Video 14" descr="Computer Servers">
            <a:extLst>
              <a:ext uri="{FF2B5EF4-FFF2-40B4-BE49-F238E27FC236}">
                <a16:creationId xmlns:a16="http://schemas.microsoft.com/office/drawing/2014/main" id="{683FF733-6B2A-6176-F299-64B133BE537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r="1" b="285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5683D043-25BB-4AC9-8130-6411796726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3323345"/>
          </a:xfrm>
          <a:prstGeom prst="rect">
            <a:avLst/>
          </a:prstGeom>
          <a:gradFill flip="none" rotWithShape="1">
            <a:gsLst>
              <a:gs pos="57000">
                <a:srgbClr val="000000">
                  <a:alpha val="30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353F20-EE2C-EE9B-1A2E-73585EB9D0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1733" y="554845"/>
            <a:ext cx="10656891" cy="3902673"/>
          </a:xfrm>
        </p:spPr>
        <p:txBody>
          <a:bodyPr anchor="t">
            <a:normAutofit/>
          </a:bodyPr>
          <a:lstStyle/>
          <a:p>
            <a:pPr algn="l"/>
            <a:r>
              <a:rPr lang="en-US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180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61CCAC-6875-474C-8E9E-F57ABF078C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3047" y="4704862"/>
            <a:ext cx="12191999" cy="2155484"/>
          </a:xfrm>
          <a:prstGeom prst="rect">
            <a:avLst/>
          </a:prstGeom>
          <a:gradFill flip="none" rotWithShape="1">
            <a:gsLst>
              <a:gs pos="59000">
                <a:srgbClr val="000000">
                  <a:alpha val="30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4A5E08C-3F4D-E07E-1FA3-11B162DF92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5523" y="4718033"/>
            <a:ext cx="10678296" cy="1175039"/>
          </a:xfrm>
        </p:spPr>
        <p:txBody>
          <a:bodyPr anchor="b">
            <a:noAutofit/>
          </a:bodyPr>
          <a:lstStyle/>
          <a:p>
            <a:pPr algn="l"/>
            <a:r>
              <a:rPr lang="en-US" sz="32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Done by: </a:t>
            </a:r>
            <a:r>
              <a:rPr lang="en-US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Elsa </a:t>
            </a:r>
            <a:r>
              <a:rPr lang="en-US" sz="32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Hritz</a:t>
            </a:r>
            <a:endParaRPr lang="en-US" sz="32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       George Thorp</a:t>
            </a:r>
          </a:p>
          <a:p>
            <a:pPr algn="l"/>
            <a:r>
              <a:rPr lang="en-US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       Paul Florio</a:t>
            </a:r>
          </a:p>
          <a:p>
            <a:pPr algn="l"/>
            <a:r>
              <a:rPr lang="en-US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       Rahma Semma</a:t>
            </a:r>
          </a:p>
        </p:txBody>
      </p:sp>
    </p:spTree>
    <p:extLst>
      <p:ext uri="{BB962C8B-B14F-4D97-AF65-F5344CB8AC3E}">
        <p14:creationId xmlns:p14="http://schemas.microsoft.com/office/powerpoint/2010/main" val="3870965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520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E2D25-A90D-7CB2-7402-745D972405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485" y="2268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/>
              <a:t>Text Analysis</a:t>
            </a:r>
          </a:p>
        </p:txBody>
      </p:sp>
      <p:pic>
        <p:nvPicPr>
          <p:cNvPr id="4" name="Picture 3" descr="A close up of a document&#10;&#10;AI-generated content may be incorrect.">
            <a:extLst>
              <a:ext uri="{FF2B5EF4-FFF2-40B4-BE49-F238E27FC236}">
                <a16:creationId xmlns:a16="http://schemas.microsoft.com/office/drawing/2014/main" id="{998459F0-4FBE-D0FE-A1F1-219442D84EB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240" r="-279" b="-413"/>
          <a:stretch/>
        </p:blipFill>
        <p:spPr>
          <a:xfrm>
            <a:off x="399618" y="1343653"/>
            <a:ext cx="6883936" cy="4915013"/>
          </a:xfrm>
          <a:prstGeom prst="rect">
            <a:avLst/>
          </a:prstGeom>
        </p:spPr>
      </p:pic>
      <p:pic>
        <p:nvPicPr>
          <p:cNvPr id="3" name="Picture 2" descr="A close-up of a dictionary&#10;&#10;AI-generated content may be incorrect.">
            <a:extLst>
              <a:ext uri="{FF2B5EF4-FFF2-40B4-BE49-F238E27FC236}">
                <a16:creationId xmlns:a16="http://schemas.microsoft.com/office/drawing/2014/main" id="{0A29370B-1F03-3476-0FEC-A9688086B4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7281487" y="1139195"/>
            <a:ext cx="4716834" cy="5111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3519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diagram of text analysis&#10;&#10;AI-generated content may be incorrect.">
            <a:extLst>
              <a:ext uri="{FF2B5EF4-FFF2-40B4-BE49-F238E27FC236}">
                <a16:creationId xmlns:a16="http://schemas.microsoft.com/office/drawing/2014/main" id="{628D5F76-ECD3-FF3E-3F58-D33766D4E8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364" y="64750"/>
            <a:ext cx="11816922" cy="6729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2509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ack text on a white background&#10;&#10;AI-generated content may be incorrect.">
            <a:extLst>
              <a:ext uri="{FF2B5EF4-FFF2-40B4-BE49-F238E27FC236}">
                <a16:creationId xmlns:a16="http://schemas.microsoft.com/office/drawing/2014/main" id="{C646D79E-865C-2EA9-9A48-6FF04C83CE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426" y="373138"/>
            <a:ext cx="10606767" cy="133410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4BDB693-92CF-76D0-4D80-ADAF78AEF7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9330" y="1710569"/>
            <a:ext cx="7650389" cy="4755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4800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diagram of a dictionary&#10;&#10;AI-generated content may be incorrect.">
            <a:extLst>
              <a:ext uri="{FF2B5EF4-FFF2-40B4-BE49-F238E27FC236}">
                <a16:creationId xmlns:a16="http://schemas.microsoft.com/office/drawing/2014/main" id="{888A133B-02DF-A02B-8B87-0B4C5B1FD6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5452" y="-1663"/>
            <a:ext cx="9595001" cy="6595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7296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diagram of a book tagging&#10;&#10;AI-generated content may be incorrect.">
            <a:extLst>
              <a:ext uri="{FF2B5EF4-FFF2-40B4-BE49-F238E27FC236}">
                <a16:creationId xmlns:a16="http://schemas.microsoft.com/office/drawing/2014/main" id="{EB1DE182-A428-368A-A6FC-1ED2271BEA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0094" y="216017"/>
            <a:ext cx="7865408" cy="6204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8001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004647BB-A435-438F-5500-E0D27240CAC1}"/>
              </a:ext>
            </a:extLst>
          </p:cNvPr>
          <p:cNvGrpSpPr/>
          <p:nvPr/>
        </p:nvGrpSpPr>
        <p:grpSpPr>
          <a:xfrm>
            <a:off x="449208" y="1709819"/>
            <a:ext cx="10621989" cy="4226194"/>
            <a:chOff x="1404937" y="1800225"/>
            <a:chExt cx="9382125" cy="325755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430EF79-214F-7C8C-C6CD-3ABC31CE54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04937" y="1800225"/>
              <a:ext cx="9382125" cy="3257550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7868416-112D-6F8B-AD29-48F88BFF31F1}"/>
                </a:ext>
              </a:extLst>
            </p:cNvPr>
            <p:cNvSpPr/>
            <p:nvPr/>
          </p:nvSpPr>
          <p:spPr>
            <a:xfrm>
              <a:off x="5148593" y="2049753"/>
              <a:ext cx="4696679" cy="111364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itle 1">
            <a:extLst>
              <a:ext uri="{FF2B5EF4-FFF2-40B4-BE49-F238E27FC236}">
                <a16:creationId xmlns:a16="http://schemas.microsoft.com/office/drawing/2014/main" id="{00198BAC-D147-354F-E2D9-ECDE5FA767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en-US" sz="5400" b="1"/>
              <a:t>Word Count Bar Plot</a:t>
            </a:r>
          </a:p>
        </p:txBody>
      </p:sp>
    </p:spTree>
    <p:extLst>
      <p:ext uri="{BB962C8B-B14F-4D97-AF65-F5344CB8AC3E}">
        <p14:creationId xmlns:p14="http://schemas.microsoft.com/office/powerpoint/2010/main" val="14690391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ircle of words with blue text&#10;&#10;AI-generated content may be incorrect.">
            <a:extLst>
              <a:ext uri="{FF2B5EF4-FFF2-40B4-BE49-F238E27FC236}">
                <a16:creationId xmlns:a16="http://schemas.microsoft.com/office/drawing/2014/main" id="{79D7EFFF-0CD4-63C0-D403-915FA891815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4174" b="790"/>
          <a:stretch/>
        </p:blipFill>
        <p:spPr>
          <a:xfrm>
            <a:off x="4893060" y="368412"/>
            <a:ext cx="6383134" cy="6077061"/>
          </a:xfrm>
          <a:prstGeom prst="rect">
            <a:avLst/>
          </a:prstGeom>
          <a:ln>
            <a:solidFill>
              <a:srgbClr val="4472C4"/>
            </a:solidFill>
          </a:ln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C30E621E-3113-8B54-D5A7-1745CC134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541" y="2959967"/>
            <a:ext cx="4692711" cy="914319"/>
          </a:xfrm>
        </p:spPr>
        <p:txBody>
          <a:bodyPr anchor="b">
            <a:noAutofit/>
          </a:bodyPr>
          <a:lstStyle/>
          <a:p>
            <a:r>
              <a:rPr lang="en-US" sz="6000" b="1"/>
              <a:t>Word Clouds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6A1C8D-4784-2146-8A75-C2A7C6748D57}"/>
              </a:ext>
            </a:extLst>
          </p:cNvPr>
          <p:cNvSpPr txBox="1"/>
          <p:nvPr/>
        </p:nvSpPr>
        <p:spPr>
          <a:xfrm>
            <a:off x="540909" y="4007456"/>
            <a:ext cx="3932108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We used the anthems.csv file to create said word cloud. </a:t>
            </a:r>
          </a:p>
        </p:txBody>
      </p:sp>
    </p:spTree>
    <p:extLst>
      <p:ext uri="{BB962C8B-B14F-4D97-AF65-F5344CB8AC3E}">
        <p14:creationId xmlns:p14="http://schemas.microsoft.com/office/powerpoint/2010/main" val="6501308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A57AE07-E4EB-85C9-BC1E-E46290AC86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907" y="111276"/>
            <a:ext cx="11670090" cy="6623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483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D01A40-99AF-5771-951D-22AC91D0DE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962" y="248"/>
            <a:ext cx="10515600" cy="1325563"/>
          </a:xfrm>
        </p:spPr>
        <p:txBody>
          <a:bodyPr/>
          <a:lstStyle/>
          <a:p>
            <a:r>
              <a:rPr lang="en-US"/>
              <a:t>Data Densities and Transformations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82FBC4-D46D-EDB3-8400-89F6B1455D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985" y="1067161"/>
            <a:ext cx="11702112" cy="471577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400"/>
              <a:t>  Data sets could have one of many different types of distributions! Some include:</a:t>
            </a:r>
            <a:endParaRPr lang="en-US"/>
          </a:p>
          <a:p>
            <a:pPr marL="0" indent="0">
              <a:buNone/>
            </a:pPr>
            <a:r>
              <a:rPr lang="en-US" sz="1400"/>
              <a:t> </a:t>
            </a:r>
          </a:p>
          <a:p>
            <a:pPr marL="0" indent="0">
              <a:buNone/>
            </a:pPr>
            <a:r>
              <a:rPr lang="en-US" sz="2400"/>
              <a:t>                          Skewed Left                The Normal or "Bell" Curve         Skewed Right</a:t>
            </a:r>
            <a:endParaRPr lang="en-US"/>
          </a:p>
        </p:txBody>
      </p:sp>
      <p:pic>
        <p:nvPicPr>
          <p:cNvPr id="5" name="Picture 4" descr="Skewed Graph - SidneytuKramer">
            <a:extLst>
              <a:ext uri="{FF2B5EF4-FFF2-40B4-BE49-F238E27FC236}">
                <a16:creationId xmlns:a16="http://schemas.microsoft.com/office/drawing/2014/main" id="{0D7A38F5-8744-29BE-45F0-035E8D96F1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249" y="2214301"/>
            <a:ext cx="10787269" cy="437791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0D92462-3BC7-FE70-CF4F-454E2F318B9F}"/>
              </a:ext>
            </a:extLst>
          </p:cNvPr>
          <p:cNvSpPr txBox="1"/>
          <p:nvPr/>
        </p:nvSpPr>
        <p:spPr>
          <a:xfrm>
            <a:off x="2235200" y="6410960"/>
            <a:ext cx="771144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+mn-lt"/>
                <a:cs typeface="+mn-lt"/>
              </a:rPr>
              <a:t>https://sidneytukramer.blogspot.com/2022/09/skewed-graph.html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6857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mage result for Normal Distribution Empirical Rule">
            <a:extLst>
              <a:ext uri="{FF2B5EF4-FFF2-40B4-BE49-F238E27FC236}">
                <a16:creationId xmlns:a16="http://schemas.microsoft.com/office/drawing/2014/main" id="{B5E6B683-4290-98FB-F515-CE46667612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1533" y="2094916"/>
            <a:ext cx="5813282" cy="409277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949841F-171B-E277-9B73-F8DFA2EEA5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548" y="133212"/>
            <a:ext cx="10515600" cy="1325563"/>
          </a:xfrm>
        </p:spPr>
        <p:txBody>
          <a:bodyPr/>
          <a:lstStyle/>
          <a:p>
            <a:r>
              <a:rPr lang="en-US"/>
              <a:t>Densities and Transformations: </a:t>
            </a:r>
            <a:br>
              <a:rPr lang="en-US"/>
            </a:br>
            <a:r>
              <a:rPr lang="en-US"/>
              <a:t>Ideal Distribution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AC8D13-2F4B-70EF-2667-F883AB3F85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6461" y="1825625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/>
              <a:t>The most ideal distribution to work with is the Normal Distribution!</a:t>
            </a:r>
          </a:p>
          <a:p>
            <a:pPr marL="0" indent="0">
              <a:buNone/>
            </a:pPr>
            <a:endParaRPr lang="en-US"/>
          </a:p>
          <a:p>
            <a:r>
              <a:rPr lang="en-US"/>
              <a:t>Allows for the use of many different statistical tests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err="1"/>
              <a:t>Eg.</a:t>
            </a:r>
            <a:r>
              <a:rPr lang="en-US"/>
              <a:t> T-tests</a:t>
            </a:r>
          </a:p>
          <a:p>
            <a:r>
              <a:rPr lang="en-US"/>
              <a:t>Allows for Z-score position analysis</a:t>
            </a:r>
          </a:p>
          <a:p>
            <a:r>
              <a:rPr lang="en-US"/>
              <a:t>Very well-studied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/>
              <a:t>Empirical Rule</a:t>
            </a:r>
          </a:p>
          <a:p>
            <a:pPr lvl="1">
              <a:buFont typeface="Courier New" panose="020B0604020202020204" pitchFamily="34" charset="0"/>
              <a:buChar char="o"/>
            </a:pPr>
            <a:endParaRPr lang="en-US"/>
          </a:p>
          <a:p>
            <a:pPr marL="457200" lvl="1" indent="0">
              <a:buNone/>
            </a:pP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B9693B-9645-E1D7-A5AD-5C6E28F0CFEC}"/>
              </a:ext>
            </a:extLst>
          </p:cNvPr>
          <p:cNvSpPr txBox="1"/>
          <p:nvPr/>
        </p:nvSpPr>
        <p:spPr>
          <a:xfrm>
            <a:off x="6514751" y="6177357"/>
            <a:ext cx="533841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+mn-lt"/>
                <a:cs typeface="+mn-lt"/>
                <a:hlinkClick r:id="rId3"/>
              </a:rPr>
              <a:t>Normal Distribution Empirical Rule - Search Images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0606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E60E7F-EC17-E7D8-19C0-9950913B0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en-US" sz="5400"/>
              <a:t>ggplot &amp; Visualization</a:t>
            </a:r>
          </a:p>
        </p:txBody>
      </p:sp>
      <p:sp>
        <p:nvSpPr>
          <p:cNvPr id="19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358E53-9378-909B-A16F-0446D0AA10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493" y="2071316"/>
            <a:ext cx="6713552" cy="4119172"/>
          </a:xfrm>
        </p:spPr>
        <p:txBody>
          <a:bodyPr anchor="t">
            <a:normAutofit fontScale="92500" lnSpcReduction="10000"/>
          </a:bodyPr>
          <a:lstStyle/>
          <a:p>
            <a:pPr marL="0" indent="0">
              <a:buNone/>
            </a:pPr>
            <a:r>
              <a:rPr lang="en-US" sz="2000" dirty="0"/>
              <a:t> </a:t>
            </a:r>
            <a:r>
              <a:rPr lang="en-US" sz="2000" i="1" dirty="0"/>
              <a:t>What is </a:t>
            </a:r>
            <a:r>
              <a:rPr lang="en-US" sz="2000" i="1" dirty="0" err="1"/>
              <a:t>ggplot</a:t>
            </a:r>
            <a:r>
              <a:rPr lang="en-US" sz="2000" i="1" dirty="0"/>
              <a:t>?</a:t>
            </a:r>
            <a:endParaRPr lang="en-US" sz="2000" dirty="0"/>
          </a:p>
          <a:p>
            <a:pPr marL="0" indent="0">
              <a:buNone/>
            </a:pPr>
            <a:r>
              <a:rPr lang="en-US" sz="2000" dirty="0"/>
              <a:t>ggplot2 is an R package used for data visualization based on the </a:t>
            </a:r>
            <a:r>
              <a:rPr lang="en-US" sz="2000" b="1" dirty="0"/>
              <a:t>Grammar of Graphics</a:t>
            </a:r>
            <a:r>
              <a:rPr lang="en-US" sz="2000" dirty="0"/>
              <a:t>.</a:t>
            </a:r>
            <a:br>
              <a:rPr lang="en-US" sz="2000" dirty="0"/>
            </a:br>
            <a:r>
              <a:rPr lang="en-US" sz="2000" dirty="0"/>
              <a:t>It allows us to create complex plots from data in a systematic way.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It builds plots layer by layer using components: </a:t>
            </a:r>
            <a:r>
              <a:rPr lang="en-US" sz="2000" b="1" dirty="0"/>
              <a:t>data</a:t>
            </a:r>
            <a:r>
              <a:rPr lang="en-US" sz="2000" dirty="0"/>
              <a:t>, </a:t>
            </a:r>
            <a:r>
              <a:rPr lang="en-US" sz="2000" b="1" dirty="0"/>
              <a:t>aesthetics</a:t>
            </a:r>
            <a:r>
              <a:rPr lang="en-US" sz="2000" dirty="0"/>
              <a:t>, </a:t>
            </a:r>
            <a:r>
              <a:rPr lang="en-US" sz="2000" b="1" dirty="0"/>
              <a:t>geometries</a:t>
            </a:r>
            <a:r>
              <a:rPr lang="en-US" sz="2000" dirty="0"/>
              <a:t>, and more.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 err="1"/>
              <a:t>ggplot</a:t>
            </a:r>
            <a:r>
              <a:rPr lang="en-US" sz="2000" dirty="0"/>
              <a:t> is known for its </a:t>
            </a:r>
            <a:r>
              <a:rPr lang="en-US" sz="2000" b="1" dirty="0"/>
              <a:t>clean, elegant visuals</a:t>
            </a:r>
            <a:r>
              <a:rPr lang="en-US" sz="2000" dirty="0"/>
              <a:t> and </a:t>
            </a:r>
            <a:r>
              <a:rPr lang="en-US" sz="2000" b="1" dirty="0"/>
              <a:t>customizability</a:t>
            </a:r>
            <a:r>
              <a:rPr lang="en-US" sz="20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/>
              <a:t>Goal of Visualization</a:t>
            </a:r>
            <a:r>
              <a:rPr lang="en-US" sz="2000" dirty="0"/>
              <a:t>: Helps us understand patterns, trends, and distributions in data, particularly useful for quantitative data (e.g., numerical data).</a:t>
            </a:r>
          </a:p>
          <a:p>
            <a:pPr marL="0" indent="0">
              <a:buNone/>
            </a:pPr>
            <a:r>
              <a:rPr lang="en-US" sz="2000" dirty="0" err="1"/>
              <a:t>Data:https</a:t>
            </a:r>
            <a:r>
              <a:rPr lang="en-US" sz="2000" dirty="0"/>
              <a:t>://kmdono02.github.io/</a:t>
            </a:r>
            <a:r>
              <a:rPr lang="en-US" sz="2000" dirty="0" err="1"/>
              <a:t>Data_Analysis_with_R_IBIS</a:t>
            </a:r>
            <a:r>
              <a:rPr lang="en-US" sz="2000" dirty="0"/>
              <a:t>/creating-graphs-with-ggplot2.html</a:t>
            </a:r>
          </a:p>
          <a:p>
            <a:endParaRPr lang="en-US" sz="2000" dirty="0"/>
          </a:p>
        </p:txBody>
      </p:sp>
      <p:pic>
        <p:nvPicPr>
          <p:cNvPr id="5" name="Picture 4" descr="A graph of different colored and black squares&#10;&#10;AI-generated content may be incorrect.">
            <a:extLst>
              <a:ext uri="{FF2B5EF4-FFF2-40B4-BE49-F238E27FC236}">
                <a16:creationId xmlns:a16="http://schemas.microsoft.com/office/drawing/2014/main" id="{6D87966C-5CBE-4842-4E37-74B1C35E8A1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31693" b="-2"/>
          <a:stretch/>
        </p:blipFill>
        <p:spPr>
          <a:xfrm>
            <a:off x="7675658" y="2093976"/>
            <a:ext cx="3941064" cy="4096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8427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E91921-2BA8-EF0C-A06B-BE07596117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287" y="-153919"/>
            <a:ext cx="10515600" cy="1325563"/>
          </a:xfrm>
        </p:spPr>
        <p:txBody>
          <a:bodyPr/>
          <a:lstStyle/>
          <a:p>
            <a:r>
              <a:rPr lang="en-US"/>
              <a:t>Transformations!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3401A7-6957-1AF8-E413-98C8193ADC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8837" y="1174060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Log transformations: commonly used to normalize heavy left or right skews! </a:t>
            </a:r>
          </a:p>
          <a:p>
            <a:r>
              <a:rPr lang="en-US" sz="2000"/>
              <a:t>Example using Cybersecurity Incidents Data from Kaggle: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600"/>
              <a:t>Data:</a:t>
            </a:r>
            <a:r>
              <a:rPr lang="en-US" sz="1600">
                <a:ea typeface="+mn-lt"/>
                <a:cs typeface="+mn-lt"/>
                <a:hlinkClick r:id="rId2"/>
              </a:rPr>
              <a:t>Cybersecurity Incidents Dataset</a:t>
            </a:r>
            <a:endParaRPr lang="en-US" sz="1600"/>
          </a:p>
          <a:p>
            <a:pPr marL="0" indent="0">
              <a:buNone/>
            </a:pPr>
            <a:endParaRPr lang="en-US"/>
          </a:p>
        </p:txBody>
      </p:sp>
      <p:pic>
        <p:nvPicPr>
          <p:cNvPr id="4" name="Picture 3" descr="A graph of a number of losses&#10;&#10;AI-generated content may be incorrect.">
            <a:extLst>
              <a:ext uri="{FF2B5EF4-FFF2-40B4-BE49-F238E27FC236}">
                <a16:creationId xmlns:a16="http://schemas.microsoft.com/office/drawing/2014/main" id="{93E56803-3750-BF5C-3B99-8B1DEF867DE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26" t="3757" r="4437" b="2383"/>
          <a:stretch/>
        </p:blipFill>
        <p:spPr>
          <a:xfrm>
            <a:off x="94921" y="3040190"/>
            <a:ext cx="5321281" cy="3516334"/>
          </a:xfrm>
          <a:prstGeom prst="rect">
            <a:avLst/>
          </a:prstGeom>
        </p:spPr>
      </p:pic>
      <p:pic>
        <p:nvPicPr>
          <p:cNvPr id="5" name="Picture 4" descr="A graph of a number of losses&#10;&#10;AI-generated content may be incorrect.">
            <a:extLst>
              <a:ext uri="{FF2B5EF4-FFF2-40B4-BE49-F238E27FC236}">
                <a16:creationId xmlns:a16="http://schemas.microsoft.com/office/drawing/2014/main" id="{AF312B52-468A-7860-488E-CB9EADA37B8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66" r="4355" b="-355"/>
          <a:stretch/>
        </p:blipFill>
        <p:spPr>
          <a:xfrm>
            <a:off x="6512629" y="3039612"/>
            <a:ext cx="5587426" cy="3532362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8D597A3B-3982-EB91-9461-D5B3756789A7}"/>
              </a:ext>
            </a:extLst>
          </p:cNvPr>
          <p:cNvSpPr/>
          <p:nvPr/>
        </p:nvSpPr>
        <p:spPr>
          <a:xfrm>
            <a:off x="5412779" y="4571316"/>
            <a:ext cx="1104303" cy="787221"/>
          </a:xfrm>
          <a:prstGeom prst="rightArrow">
            <a:avLst/>
          </a:prstGeom>
          <a:solidFill>
            <a:srgbClr val="DDA6FF"/>
          </a:solidFill>
          <a:ln>
            <a:solidFill>
              <a:srgbClr val="DDA6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Log()</a:t>
            </a:r>
          </a:p>
        </p:txBody>
      </p:sp>
    </p:spTree>
    <p:extLst>
      <p:ext uri="{BB962C8B-B14F-4D97-AF65-F5344CB8AC3E}">
        <p14:creationId xmlns:p14="http://schemas.microsoft.com/office/powerpoint/2010/main" val="25700074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A345DC-1231-3AB2-3592-C252E1DB21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More Transformation Options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7AE696E-1B39-792C-54C9-F686665D103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61857963"/>
              </p:ext>
            </p:extLst>
          </p:nvPr>
        </p:nvGraphicFramePr>
        <p:xfrm>
          <a:off x="838200" y="2364105"/>
          <a:ext cx="10515600" cy="26890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431820185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1694239236"/>
                    </a:ext>
                  </a:extLst>
                </a:gridCol>
              </a:tblGrid>
              <a:tr h="448183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1"/>
                          </a:solidFill>
                        </a:rPr>
                        <a:t>Distribution</a:t>
                      </a:r>
                    </a:p>
                  </a:txBody>
                  <a:tcPr>
                    <a:solidFill>
                      <a:srgbClr val="DDA6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1"/>
                          </a:solidFill>
                        </a:rPr>
                        <a:t>Transformation</a:t>
                      </a:r>
                    </a:p>
                  </a:txBody>
                  <a:tcPr>
                    <a:solidFill>
                      <a:srgbClr val="DDA6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3155379"/>
                  </a:ext>
                </a:extLst>
              </a:tr>
              <a:tr h="448183">
                <a:tc>
                  <a:txBody>
                    <a:bodyPr/>
                    <a:lstStyle/>
                    <a:p>
                      <a:r>
                        <a:rPr lang="en-US"/>
                        <a:t>Moderate Right Skew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Sqrt(X)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9169924"/>
                  </a:ext>
                </a:extLst>
              </a:tr>
              <a:tr h="448183">
                <a:tc>
                  <a:txBody>
                    <a:bodyPr/>
                    <a:lstStyle/>
                    <a:p>
                      <a:r>
                        <a:rPr lang="en-US"/>
                        <a:t>Heavy Right Skew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Log(X)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1103272"/>
                  </a:ext>
                </a:extLst>
              </a:tr>
              <a:tr h="448183">
                <a:tc>
                  <a:txBody>
                    <a:bodyPr/>
                    <a:lstStyle/>
                    <a:p>
                      <a:r>
                        <a:rPr lang="en-US"/>
                        <a:t>Right Skew w/non-positive Values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Log(X+c)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3562600"/>
                  </a:ext>
                </a:extLst>
              </a:tr>
              <a:tr h="448183">
                <a:tc>
                  <a:txBody>
                    <a:bodyPr/>
                    <a:lstStyle/>
                    <a:p>
                      <a:r>
                        <a:rPr lang="en-US"/>
                        <a:t>Moderate Left Skew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Sqrt(k-X)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2761821"/>
                  </a:ext>
                </a:extLst>
              </a:tr>
              <a:tr h="448183">
                <a:tc>
                  <a:txBody>
                    <a:bodyPr/>
                    <a:lstStyle/>
                    <a:p>
                      <a:r>
                        <a:rPr lang="en-US"/>
                        <a:t>Heavy Left Skew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Log(k-X)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90992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312548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722B7B-BA93-50A9-2A63-FE4B2770F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157" y="-131832"/>
            <a:ext cx="10515600" cy="1325563"/>
          </a:xfrm>
        </p:spPr>
        <p:txBody>
          <a:bodyPr/>
          <a:lstStyle/>
          <a:p>
            <a:r>
              <a:rPr lang="en-US"/>
              <a:t>Data Wrangling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500A2A-0697-6CF7-98FA-ED21C130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4026" y="1096756"/>
            <a:ext cx="10614991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In order to properly apply statistical data techniques, we must get the data in a format to properly answer our question</a:t>
            </a:r>
          </a:p>
          <a:p>
            <a:r>
              <a:rPr lang="en-US"/>
              <a:t>This occurs through manipulations applied to the original downloaded data frame</a:t>
            </a:r>
          </a:p>
          <a:p>
            <a:r>
              <a:rPr lang="en-US"/>
              <a:t>Often, the </a:t>
            </a:r>
            <a:r>
              <a:rPr lang="en-US" err="1"/>
              <a:t>dplyr</a:t>
            </a:r>
            <a:r>
              <a:rPr lang="en-US"/>
              <a:t> R package is used for such manipulations</a:t>
            </a:r>
          </a:p>
        </p:txBody>
      </p:sp>
      <p:pic>
        <p:nvPicPr>
          <p:cNvPr id="4" name="Picture 3" descr="Data Preprocessing and Data Wrangling in Machine Learning and Deep Learning">
            <a:extLst>
              <a:ext uri="{FF2B5EF4-FFF2-40B4-BE49-F238E27FC236}">
                <a16:creationId xmlns:a16="http://schemas.microsoft.com/office/drawing/2014/main" id="{248EA9D1-A752-E00C-372A-052D9420B9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7705" y="3560427"/>
            <a:ext cx="5647633" cy="3116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4550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1052F-AFA3-880C-509B-136A2E7711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290" y="-193"/>
            <a:ext cx="10515600" cy="1325563"/>
          </a:xfrm>
        </p:spPr>
        <p:txBody>
          <a:bodyPr/>
          <a:lstStyle/>
          <a:p>
            <a:r>
              <a:rPr lang="en-US" sz="4000" err="1"/>
              <a:t>Dplyr</a:t>
            </a:r>
            <a:r>
              <a:rPr lang="en-US" sz="4000"/>
              <a:t> Case Study using Cybersecurity Kaggle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30AE65-3FD1-0B85-6755-B8407BFA71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043" y="1000015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400"/>
              <a:t>Method: </a:t>
            </a:r>
            <a:r>
              <a:rPr lang="en-US" sz="2400">
                <a:latin typeface="Courier New"/>
                <a:cs typeface="Courier New"/>
              </a:rPr>
              <a:t>select </a:t>
            </a:r>
          </a:p>
          <a:p>
            <a:pPr marL="0" indent="0">
              <a:buNone/>
            </a:pPr>
            <a:endParaRPr lang="en-US" sz="2400"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sz="2400"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sz="2400"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sz="2400"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sz="2400"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sz="200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2000">
                <a:latin typeface="Courier New"/>
                <a:cs typeface="Courier New"/>
              </a:rPr>
              <a:t>Select </a:t>
            </a:r>
            <a:r>
              <a:rPr lang="en-US" sz="2000">
                <a:latin typeface="Aptos Display"/>
                <a:cs typeface="Courier New"/>
              </a:rPr>
              <a:t>subset of columns</a:t>
            </a:r>
            <a:endParaRPr lang="en-US" sz="2400"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sz="2000">
              <a:latin typeface="Aptos Display"/>
              <a:cs typeface="Courier New"/>
            </a:endParaRPr>
          </a:p>
          <a:p>
            <a:pPr marL="0" indent="0">
              <a:buNone/>
            </a:pPr>
            <a:endParaRPr lang="en-US"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/>
          </a:p>
        </p:txBody>
      </p:sp>
      <p:pic>
        <p:nvPicPr>
          <p:cNvPr id="4" name="Picture 3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C8B3DEA6-2207-5BA4-B0BC-FC2D1A6DD5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880" y="1424526"/>
            <a:ext cx="11115675" cy="2495550"/>
          </a:xfrm>
          <a:prstGeom prst="rect">
            <a:avLst/>
          </a:prstGeom>
        </p:spPr>
      </p:pic>
      <p:pic>
        <p:nvPicPr>
          <p:cNvPr id="5" name="Picture 4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F68E1058-8C8E-92E8-83E3-FD5B03BC19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890" y="4588510"/>
            <a:ext cx="5600700" cy="217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2603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7B755C-16FF-802D-6A3E-A60B948DA2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800" y="121285"/>
            <a:ext cx="10515600" cy="1325563"/>
          </a:xfrm>
        </p:spPr>
        <p:txBody>
          <a:bodyPr/>
          <a:lstStyle/>
          <a:p>
            <a:r>
              <a:rPr lang="en-US"/>
              <a:t>Formatting Data Frames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46EBC1-6C8C-188B-C938-DF1AB2FF89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0520" y="1551305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latin typeface="Courier New"/>
                <a:cs typeface="Courier New"/>
              </a:rPr>
              <a:t>Rename</a:t>
            </a:r>
            <a:r>
              <a:rPr lang="en-US"/>
              <a:t> method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pic>
        <p:nvPicPr>
          <p:cNvPr id="4" name="Picture 3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EB457978-CBBF-A5AD-854A-5261455448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731" y="2333763"/>
            <a:ext cx="11619671" cy="3567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6182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2E7D80-CFD4-535E-A9D2-F2A45506FC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927" y="-182632"/>
            <a:ext cx="10515600" cy="1325563"/>
          </a:xfrm>
        </p:spPr>
        <p:txBody>
          <a:bodyPr/>
          <a:lstStyle/>
          <a:p>
            <a:r>
              <a:rPr lang="en-US"/>
              <a:t>Selecting Columns Using Conditionals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B5D7C2-865F-3CC3-6B2C-31AF4A1119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1160" y="982345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latin typeface="Courier New"/>
                <a:cs typeface="Courier New"/>
              </a:rPr>
              <a:t>Select</a:t>
            </a:r>
            <a:r>
              <a:rPr lang="en-US"/>
              <a:t> and </a:t>
            </a:r>
            <a:r>
              <a:rPr lang="en-US">
                <a:latin typeface="Courier New"/>
                <a:cs typeface="Courier New"/>
              </a:rPr>
              <a:t>filter </a:t>
            </a:r>
            <a:r>
              <a:rPr lang="en-US">
                <a:latin typeface="Aptos Display"/>
                <a:cs typeface="Courier New"/>
              </a:rPr>
              <a:t>with multiple conditions</a:t>
            </a:r>
          </a:p>
          <a:p>
            <a:endParaRPr lang="en-US">
              <a:latin typeface="Courier New"/>
              <a:cs typeface="Courier New"/>
            </a:endParaRPr>
          </a:p>
          <a:p>
            <a:endParaRPr lang="en-US">
              <a:latin typeface="Courier New"/>
              <a:cs typeface="Courier New"/>
            </a:endParaRPr>
          </a:p>
          <a:p>
            <a:endParaRPr lang="en-US">
              <a:latin typeface="Courier New"/>
              <a:cs typeface="Courier New"/>
            </a:endParaRPr>
          </a:p>
          <a:p>
            <a:endParaRPr lang="en-US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000">
                <a:latin typeface="Courier New"/>
                <a:cs typeface="Courier New"/>
              </a:rPr>
              <a:t> </a:t>
            </a:r>
          </a:p>
          <a:p>
            <a:r>
              <a:rPr lang="en-US">
                <a:latin typeface="Courier New"/>
                <a:cs typeface="Courier New"/>
              </a:rPr>
              <a:t>Mutate</a:t>
            </a:r>
            <a:r>
              <a:rPr lang="en-US">
                <a:latin typeface="Aptos Display"/>
                <a:cs typeface="Courier New"/>
              </a:rPr>
              <a:t> Function </a:t>
            </a:r>
          </a:p>
        </p:txBody>
      </p:sp>
      <p:pic>
        <p:nvPicPr>
          <p:cNvPr id="4" name="Picture 3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4187AE1D-7BBB-B6D4-1A96-85739A3DE2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814" y="1455517"/>
            <a:ext cx="8056935" cy="2314298"/>
          </a:xfrm>
          <a:prstGeom prst="rect">
            <a:avLst/>
          </a:prstGeom>
        </p:spPr>
      </p:pic>
      <p:pic>
        <p:nvPicPr>
          <p:cNvPr id="5" name="Picture 4" descr="A screenshot of a computer error&#10;&#10;AI-generated content may be incorrect.">
            <a:extLst>
              <a:ext uri="{FF2B5EF4-FFF2-40B4-BE49-F238E27FC236}">
                <a16:creationId xmlns:a16="http://schemas.microsoft.com/office/drawing/2014/main" id="{F17B9095-1821-D911-E5AC-9299C6372E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5228" y="4315778"/>
            <a:ext cx="8143709" cy="2058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4893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D1E5D-B3A0-1E90-ECF1-524BC9009C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070" y="243647"/>
            <a:ext cx="10515600" cy="1325563"/>
          </a:xfrm>
        </p:spPr>
        <p:txBody>
          <a:bodyPr/>
          <a:lstStyle/>
          <a:p>
            <a:r>
              <a:rPr lang="en-US"/>
              <a:t>More Helpful </a:t>
            </a:r>
            <a:r>
              <a:rPr lang="en-US" err="1"/>
              <a:t>Dplyr</a:t>
            </a:r>
            <a:r>
              <a:rPr lang="en-US"/>
              <a:t> Methods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602117A-6D95-449D-9018-47783A09CA0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23927792"/>
              </p:ext>
            </p:extLst>
          </p:nvPr>
        </p:nvGraphicFramePr>
        <p:xfrm>
          <a:off x="784086" y="2043043"/>
          <a:ext cx="10626059" cy="3197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89456">
                  <a:extLst>
                    <a:ext uri="{9D8B030D-6E8A-4147-A177-3AD203B41FA5}">
                      <a16:colId xmlns:a16="http://schemas.microsoft.com/office/drawing/2014/main" val="1632345916"/>
                    </a:ext>
                  </a:extLst>
                </a:gridCol>
                <a:gridCol w="6636603">
                  <a:extLst>
                    <a:ext uri="{9D8B030D-6E8A-4147-A177-3AD203B41FA5}">
                      <a16:colId xmlns:a16="http://schemas.microsoft.com/office/drawing/2014/main" val="4083785369"/>
                    </a:ext>
                  </a:extLst>
                </a:gridCol>
              </a:tblGrid>
              <a:tr h="507820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1"/>
                          </a:solidFill>
                        </a:rPr>
                        <a:t>Method</a:t>
                      </a:r>
                    </a:p>
                  </a:txBody>
                  <a:tcPr>
                    <a:solidFill>
                      <a:srgbClr val="DDA6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1"/>
                          </a:solidFill>
                        </a:rPr>
                        <a:t>Purpose</a:t>
                      </a:r>
                    </a:p>
                  </a:txBody>
                  <a:tcPr>
                    <a:solidFill>
                      <a:srgbClr val="DDA6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5744002"/>
                  </a:ext>
                </a:extLst>
              </a:tr>
              <a:tr h="507820">
                <a:tc>
                  <a:txBody>
                    <a:bodyPr/>
                    <a:lstStyle/>
                    <a:p>
                      <a:r>
                        <a:rPr lang="en-US"/>
                        <a:t>Arrange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Used to sort variables on different columns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3477982"/>
                  </a:ext>
                </a:extLst>
              </a:tr>
              <a:tr h="507820">
                <a:tc>
                  <a:txBody>
                    <a:bodyPr/>
                    <a:lstStyle/>
                    <a:p>
                      <a:r>
                        <a:rPr lang="en-US" err="1"/>
                        <a:t>Column_to_rownames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Sets the chosen column as your indexing variable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0666882"/>
                  </a:ext>
                </a:extLst>
              </a:tr>
              <a:tr h="167392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Summarize and </a:t>
                      </a:r>
                      <a:r>
                        <a:rPr lang="en-US" err="1"/>
                        <a:t>Group_by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Summarize-used to calculate statistics such as max, min, mean, and median for groups within the data. </a:t>
                      </a:r>
                      <a:r>
                        <a:rPr lang="en-US" err="1"/>
                        <a:t>Group_by</a:t>
                      </a:r>
                      <a:r>
                        <a:rPr lang="en-US"/>
                        <a:t>-often used with summarize to determine said "groups" within the data frame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15542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285815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5E7C5-0456-23FA-E7B7-1CE02C0F7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K-means Clustering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69AF11-7226-E10F-672F-DB9C7675B2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Separating Data into common characteristic groupings</a:t>
            </a:r>
          </a:p>
          <a:p>
            <a:r>
              <a:rPr lang="en-US"/>
              <a:t>Objective :</a:t>
            </a:r>
          </a:p>
          <a:p>
            <a:pPr lvl="1">
              <a:buFont typeface="Courier New,monospace" panose="020B0604020202020204" pitchFamily="34" charset="0"/>
              <a:buChar char="o"/>
            </a:pPr>
            <a:r>
              <a:rPr lang="en-US"/>
              <a:t>Minimize within-group distance</a:t>
            </a:r>
          </a:p>
          <a:p>
            <a:pPr lvl="1">
              <a:buFont typeface="Courier New,monospace" panose="020B0604020202020204" pitchFamily="34" charset="0"/>
              <a:buChar char="o"/>
            </a:pPr>
            <a:r>
              <a:rPr lang="en-US"/>
              <a:t>Maximize between-group distance</a:t>
            </a:r>
          </a:p>
          <a:p>
            <a:r>
              <a:rPr lang="en-US"/>
              <a:t>Distance Measures:</a:t>
            </a:r>
          </a:p>
          <a:p>
            <a:endParaRPr lang="en-US"/>
          </a:p>
        </p:txBody>
      </p:sp>
      <p:pic>
        <p:nvPicPr>
          <p:cNvPr id="4" name="Picture 3" descr="A math equations on a white background&#10;&#10;AI-generated content may be incorrect.">
            <a:extLst>
              <a:ext uri="{FF2B5EF4-FFF2-40B4-BE49-F238E27FC236}">
                <a16:creationId xmlns:a16="http://schemas.microsoft.com/office/drawing/2014/main" id="{57F2E86C-0566-2ECC-3293-305972AF93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7388" y="4158374"/>
            <a:ext cx="5310674" cy="21413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533AE07-91A3-1207-FA31-1C08E5297716}"/>
              </a:ext>
            </a:extLst>
          </p:cNvPr>
          <p:cNvSpPr txBox="1"/>
          <p:nvPr/>
        </p:nvSpPr>
        <p:spPr>
          <a:xfrm>
            <a:off x="7363513" y="4533633"/>
            <a:ext cx="4197927" cy="126188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800"/>
              <a:t>Disadvantages:</a:t>
            </a:r>
          </a:p>
          <a:p>
            <a:pPr marL="742950" lvl="1" indent="-285750">
              <a:buFont typeface="Courier New"/>
              <a:buChar char="o"/>
            </a:pPr>
            <a:r>
              <a:rPr lang="en-US" sz="2400"/>
              <a:t>Specify # of clusters</a:t>
            </a:r>
          </a:p>
          <a:p>
            <a:pPr marL="742950" lvl="1" indent="-285750">
              <a:buFont typeface="Courier New"/>
              <a:buChar char="o"/>
            </a:pPr>
            <a:r>
              <a:rPr lang="en-US" sz="2400"/>
              <a:t>No categorical vars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3299F1-78B1-6427-08DE-FC89053114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1730" y="2581111"/>
            <a:ext cx="4862798" cy="1572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3833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mage result for k-means clustering">
            <a:extLst>
              <a:ext uri="{FF2B5EF4-FFF2-40B4-BE49-F238E27FC236}">
                <a16:creationId xmlns:a16="http://schemas.microsoft.com/office/drawing/2014/main" id="{495BCEE0-D20F-6C82-6AE1-5FC8703874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603375"/>
            <a:ext cx="5291666" cy="3651249"/>
          </a:xfrm>
          <a:prstGeom prst="rect">
            <a:avLst/>
          </a:prstGeom>
        </p:spPr>
      </p:pic>
      <p:pic>
        <p:nvPicPr>
          <p:cNvPr id="4" name="Picture 3" descr="K-means: A Complete Introduction. K-means is an unsupervised clustering ...">
            <a:extLst>
              <a:ext uri="{FF2B5EF4-FFF2-40B4-BE49-F238E27FC236}">
                <a16:creationId xmlns:a16="http://schemas.microsoft.com/office/drawing/2014/main" id="{6CB1116B-C1C1-29F7-47DB-BAEA915C88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6865" y="2324365"/>
            <a:ext cx="5291667" cy="22092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E2C8214-6392-620A-039F-F588D8B19965}"/>
              </a:ext>
            </a:extLst>
          </p:cNvPr>
          <p:cNvSpPr txBox="1"/>
          <p:nvPr/>
        </p:nvSpPr>
        <p:spPr>
          <a:xfrm>
            <a:off x="595745" y="471054"/>
            <a:ext cx="11222181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400">
                <a:latin typeface="Aptos Display"/>
              </a:rPr>
              <a:t>K-means Visuals</a:t>
            </a:r>
          </a:p>
        </p:txBody>
      </p:sp>
    </p:spTree>
    <p:extLst>
      <p:ext uri="{BB962C8B-B14F-4D97-AF65-F5344CB8AC3E}">
        <p14:creationId xmlns:p14="http://schemas.microsoft.com/office/powerpoint/2010/main" val="5343345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60A9E-5674-EBE2-9066-1084341D5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Hierarchical Clustering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D4F07B-4E61-D19E-A601-9E77BE8741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Very similar to K-means however...</a:t>
            </a:r>
          </a:p>
          <a:p>
            <a:r>
              <a:rPr lang="en-US"/>
              <a:t>Can specify distance between groupings</a:t>
            </a:r>
          </a:p>
          <a:p>
            <a:r>
              <a:rPr lang="en-US"/>
              <a:t>Generates # of groups based on distances</a:t>
            </a:r>
          </a:p>
        </p:txBody>
      </p:sp>
      <p:pic>
        <p:nvPicPr>
          <p:cNvPr id="4" name="Picture 3" descr="A white text with black text&#10;&#10;AI-generated content may be incorrect.">
            <a:extLst>
              <a:ext uri="{FF2B5EF4-FFF2-40B4-BE49-F238E27FC236}">
                <a16:creationId xmlns:a16="http://schemas.microsoft.com/office/drawing/2014/main" id="{9C75EA49-5920-2277-7F7C-52C7C25BC0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755" y="3429424"/>
            <a:ext cx="8599714" cy="3047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7181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5705"/>
            <a:ext cx="12191990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F47A3D-52B0-5869-AAFC-27B741B03B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6851" y="637762"/>
            <a:ext cx="9888496" cy="900131"/>
          </a:xfrm>
        </p:spPr>
        <p:txBody>
          <a:bodyPr anchor="t">
            <a:normAutofit/>
          </a:bodyPr>
          <a:lstStyle/>
          <a:p>
            <a:r>
              <a:rPr lang="en-US" sz="4000" i="1">
                <a:solidFill>
                  <a:schemeClr val="bg1"/>
                </a:solidFill>
              </a:rPr>
              <a:t>The Grammar of Graphics</a:t>
            </a:r>
            <a:endParaRPr lang="en-US" sz="4000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12191990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6851" y="2010758"/>
            <a:ext cx="45719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D7203B2-A0D1-8F3F-CD3C-A319CEC00A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5548" y="2217343"/>
            <a:ext cx="9880893" cy="3959619"/>
          </a:xfrm>
        </p:spPr>
        <p:txBody>
          <a:bodyPr>
            <a:normAutofit/>
          </a:bodyPr>
          <a:lstStyle/>
          <a:p>
            <a:r>
              <a:rPr lang="en-US" sz="2400" dirty="0" err="1"/>
              <a:t>ggplot</a:t>
            </a:r>
            <a:r>
              <a:rPr lang="en-US" sz="2400" dirty="0"/>
              <a:t> is based on the </a:t>
            </a:r>
            <a:r>
              <a:rPr lang="en-US" sz="2400" b="1" dirty="0"/>
              <a:t>Grammar of Graphics</a:t>
            </a:r>
            <a:r>
              <a:rPr lang="en-US" sz="2400" dirty="0"/>
              <a:t>, which consists of: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/>
              <a:t>Data</a:t>
            </a:r>
            <a:r>
              <a:rPr lang="en-US" sz="2400" dirty="0"/>
              <a:t>: The dataset being used.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/>
              <a:t>Aesthetics (</a:t>
            </a:r>
            <a:r>
              <a:rPr lang="en-US" sz="2400" b="1" dirty="0" err="1"/>
              <a:t>aes</a:t>
            </a:r>
            <a:r>
              <a:rPr lang="en-US" sz="2400" b="1" dirty="0"/>
              <a:t>)</a:t>
            </a:r>
            <a:r>
              <a:rPr lang="en-US" sz="2400" dirty="0"/>
              <a:t>: Mapping data to visual properties (x, y, color, size).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/>
              <a:t>Geometries</a:t>
            </a:r>
            <a:r>
              <a:rPr lang="en-US" sz="2400" dirty="0"/>
              <a:t>: Types of plots (e.g., </a:t>
            </a:r>
            <a:r>
              <a:rPr lang="en-US" sz="2400" dirty="0" err="1"/>
              <a:t>geom_point</a:t>
            </a:r>
            <a:r>
              <a:rPr lang="en-US" sz="2400" dirty="0"/>
              <a:t>(), </a:t>
            </a:r>
            <a:r>
              <a:rPr lang="en-US" sz="2400" dirty="0" err="1"/>
              <a:t>geom_line</a:t>
            </a:r>
            <a:r>
              <a:rPr lang="en-US" sz="2400" dirty="0"/>
              <a:t>()).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/>
              <a:t>Statistics</a:t>
            </a:r>
            <a:r>
              <a:rPr lang="en-US" sz="2400" dirty="0"/>
              <a:t>: Summarizing data with statistical transformations.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/>
              <a:t>Coordinates</a:t>
            </a:r>
            <a:r>
              <a:rPr lang="en-US" sz="2400" dirty="0"/>
              <a:t>: How the data is mapped on the plot (e.g., </a:t>
            </a:r>
            <a:r>
              <a:rPr lang="en-US" sz="2400" dirty="0" err="1"/>
              <a:t>coord_cartesian</a:t>
            </a:r>
            <a:r>
              <a:rPr lang="en-US" sz="2400" dirty="0"/>
              <a:t>()).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/>
              <a:t>Facets</a:t>
            </a:r>
            <a:r>
              <a:rPr lang="en-US" sz="2400" dirty="0"/>
              <a:t>: Dividing plots into subplots based on a factor.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366129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22BDE4A-8A20-4A69-9C5A-581C82036A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D93DDC-84E2-796D-2AFE-6EACA58CE1C4}"/>
              </a:ext>
            </a:extLst>
          </p:cNvPr>
          <p:cNvSpPr txBox="1"/>
          <p:nvPr/>
        </p:nvSpPr>
        <p:spPr>
          <a:xfrm>
            <a:off x="1001684" y="170412"/>
            <a:ext cx="10178934" cy="132873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Hierarchical Visuals</a:t>
            </a:r>
          </a:p>
        </p:txBody>
      </p:sp>
      <p:pic>
        <p:nvPicPr>
          <p:cNvPr id="4" name="Picture 3" descr="A Practical Introduction to Hierarchical clustering from scikit-learn ...">
            <a:extLst>
              <a:ext uri="{FF2B5EF4-FFF2-40B4-BE49-F238E27FC236}">
                <a16:creationId xmlns:a16="http://schemas.microsoft.com/office/drawing/2014/main" id="{4B7A74DD-B760-876C-831A-5954CC9EA23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8397" r="-1" b="14901"/>
          <a:stretch/>
        </p:blipFill>
        <p:spPr>
          <a:xfrm>
            <a:off x="198741" y="2410448"/>
            <a:ext cx="5803323" cy="3890357"/>
          </a:xfrm>
          <a:prstGeom prst="rect">
            <a:avLst/>
          </a:prstGeom>
        </p:spPr>
      </p:pic>
      <p:pic>
        <p:nvPicPr>
          <p:cNvPr id="6" name="Picture 5" descr="A chart of cartoon characters&#10;&#10;AI-generated content may be incorrect.">
            <a:extLst>
              <a:ext uri="{FF2B5EF4-FFF2-40B4-BE49-F238E27FC236}">
                <a16:creationId xmlns:a16="http://schemas.microsoft.com/office/drawing/2014/main" id="{1989DC05-4A8D-BD8D-AC2E-F68111F1CF7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4226" r="2" b="2"/>
          <a:stretch/>
        </p:blipFill>
        <p:spPr>
          <a:xfrm>
            <a:off x="6189934" y="2410448"/>
            <a:ext cx="5803323" cy="3890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8464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white text with black text&#10;&#10;AI-generated content may be incorrect.">
            <a:extLst>
              <a:ext uri="{FF2B5EF4-FFF2-40B4-BE49-F238E27FC236}">
                <a16:creationId xmlns:a16="http://schemas.microsoft.com/office/drawing/2014/main" id="{25E527E5-2741-1385-169F-CEAE002AFB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632" y="2018583"/>
            <a:ext cx="6716272" cy="2820834"/>
          </a:xfrm>
          <a:prstGeom prst="rect">
            <a:avLst/>
          </a:prstGeom>
        </p:spPr>
      </p:pic>
      <p:pic>
        <p:nvPicPr>
          <p:cNvPr id="5" name="Picture 4" descr="A black and white image of a cluster of text&#10;&#10;AI-generated content may be incorrect.">
            <a:extLst>
              <a:ext uri="{FF2B5EF4-FFF2-40B4-BE49-F238E27FC236}">
                <a16:creationId xmlns:a16="http://schemas.microsoft.com/office/drawing/2014/main" id="{ED9DE255-B2E1-97F7-5913-3F900A44BD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4655" y="2218913"/>
            <a:ext cx="4172712" cy="2420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5474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A3CFCC-8CFD-2100-D64D-1177DE69F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K-medoid Clustering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52BA96-D263-B78A-03C2-6F04A109F2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Ability to incorporate categorical variables</a:t>
            </a:r>
          </a:p>
          <a:p>
            <a:r>
              <a:rPr lang="en-US"/>
              <a:t>No mean, just a sample unit within each group (medoid)</a:t>
            </a:r>
          </a:p>
          <a:p>
            <a:r>
              <a:rPr lang="en-US"/>
              <a:t>Gower's Distance</a:t>
            </a:r>
          </a:p>
          <a:p>
            <a:endParaRPr lang="en-US"/>
          </a:p>
        </p:txBody>
      </p:sp>
      <p:pic>
        <p:nvPicPr>
          <p:cNvPr id="4" name="Picture 3" descr="A graph with green lines&#10;&#10;AI-generated content may be incorrect.">
            <a:extLst>
              <a:ext uri="{FF2B5EF4-FFF2-40B4-BE49-F238E27FC236}">
                <a16:creationId xmlns:a16="http://schemas.microsoft.com/office/drawing/2014/main" id="{968E0EAE-62EC-7A48-558C-D604515C2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327" y="3425505"/>
            <a:ext cx="6694714" cy="3031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3556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63E96F-F12C-96F9-2EAF-7EB088DA2D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Types of Visualizations in ggplot2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A751DE-2EC1-F0BD-4CDA-BF1EBB7848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5546047"/>
          </a:xfrm>
        </p:spPr>
        <p:txBody>
          <a:bodyPr anchor="ctr">
            <a:normAutofit/>
          </a:bodyPr>
          <a:lstStyle/>
          <a:p>
            <a:r>
              <a:rPr lang="en-US" sz="2000" b="1"/>
              <a:t>Scatterplot</a:t>
            </a:r>
            <a:r>
              <a:rPr lang="en-US" sz="2000"/>
              <a:t>: Shows relationships between two quantitative variables. Helps visualize correlation and trends.</a:t>
            </a:r>
          </a:p>
          <a:p>
            <a:r>
              <a:rPr lang="en-US" sz="2000" b="1"/>
              <a:t>Histogram</a:t>
            </a:r>
            <a:r>
              <a:rPr lang="en-US" sz="2000"/>
              <a:t>: Displays the distribution of a single quantitative variable. Shows skewness, spread, and central tendency.</a:t>
            </a:r>
          </a:p>
          <a:p>
            <a:r>
              <a:rPr lang="en-US" sz="2000" b="1"/>
              <a:t>Barplot</a:t>
            </a:r>
            <a:r>
              <a:rPr lang="en-US" sz="2000"/>
              <a:t>: Represents categorical data and counts of categories. Useful for comparing discrete groups.</a:t>
            </a:r>
          </a:p>
          <a:p>
            <a:r>
              <a:rPr lang="en-US" sz="2000" b="1"/>
              <a:t>Boxplot</a:t>
            </a:r>
            <a:r>
              <a:rPr lang="en-US" sz="2000"/>
              <a:t>: Summarizes the distribution of a dataset using five key statistics: min, Q1, median, Q3, and max.</a:t>
            </a:r>
          </a:p>
        </p:txBody>
      </p:sp>
    </p:spTree>
    <p:extLst>
      <p:ext uri="{BB962C8B-B14F-4D97-AF65-F5344CB8AC3E}">
        <p14:creationId xmlns:p14="http://schemas.microsoft.com/office/powerpoint/2010/main" val="10015726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B9EE3F3-89B7-43C3-8651-C4C968309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3FB1DB-7DCB-C7F8-6D65-E464845530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991443"/>
            <a:ext cx="4443154" cy="1087819"/>
          </a:xfrm>
        </p:spPr>
        <p:txBody>
          <a:bodyPr anchor="b">
            <a:normAutofit fontScale="90000"/>
          </a:bodyPr>
          <a:lstStyle/>
          <a:p>
            <a:r>
              <a:rPr lang="en-US" sz="3400" b="1"/>
              <a:t>Visualizing Quantitative Data (Dot plot)</a:t>
            </a:r>
            <a:endParaRPr lang="en-US" sz="3400" b="1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3AE4636-AEEC-45D6-84D4-7AC2DA48EC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D9CE0F4-2EB2-4F1F-8AAC-DB3571D9FE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5541"/>
            <a:ext cx="43891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E1ADC0-9D0D-D262-628B-11583A2B27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480" y="2684095"/>
            <a:ext cx="4443154" cy="34928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/>
              <a:t>Dot Plot Basics</a:t>
            </a:r>
            <a:br>
              <a:rPr lang="en-US" sz="1800"/>
            </a:br>
            <a:r>
              <a:rPr lang="en-US" sz="1800"/>
              <a:t>- Ideal for displaying individual data points in a simple, clear way.</a:t>
            </a:r>
          </a:p>
          <a:p>
            <a:pPr marL="0" indent="0">
              <a:buNone/>
            </a:pPr>
            <a:r>
              <a:rPr lang="en-US" sz="1800" b="1"/>
              <a:t>Interpretation:</a:t>
            </a:r>
            <a:endParaRPr lang="en-US" sz="1800"/>
          </a:p>
          <a:p>
            <a:pPr>
              <a:buFont typeface="Arial" panose="020B0604020202020204" pitchFamily="34" charset="0"/>
              <a:buChar char="•"/>
            </a:pPr>
            <a:r>
              <a:rPr lang="en-US" sz="1800"/>
              <a:t>Shows frequency of values.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/>
              <a:t>Highlights clusters, gaps, and outliers in the dataset.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/>
              <a:t>Useful for small datasets with a focus on distribution.</a:t>
            </a:r>
            <a:endParaRPr lang="en-US" sz="1800" dirty="0"/>
          </a:p>
        </p:txBody>
      </p:sp>
      <p:pic>
        <p:nvPicPr>
          <p:cNvPr id="5" name="Picture 4" descr="A graph of numbers and text&#10;&#10;AI-generated content may be incorrect.">
            <a:extLst>
              <a:ext uri="{FF2B5EF4-FFF2-40B4-BE49-F238E27FC236}">
                <a16:creationId xmlns:a16="http://schemas.microsoft.com/office/drawing/2014/main" id="{6E695D56-DFDB-0266-E349-696C7C8E0A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5816" y="1010316"/>
            <a:ext cx="6440424" cy="4782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3314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0B9EE3F3-89B7-43C3-8651-C4C968309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2E0025-7D47-1C6C-73ED-155A1BE9B7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991443"/>
            <a:ext cx="4443154" cy="1087819"/>
          </a:xfrm>
        </p:spPr>
        <p:txBody>
          <a:bodyPr anchor="b">
            <a:normAutofit/>
          </a:bodyPr>
          <a:lstStyle/>
          <a:p>
            <a:r>
              <a:rPr lang="en-US" sz="3400" b="1" dirty="0"/>
              <a:t>Stem-and-Leaf Plot</a:t>
            </a:r>
            <a:endParaRPr lang="en-US" sz="3400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3AE4636-AEEC-45D6-84D4-7AC2DA48EC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D9CE0F4-2EB2-4F1F-8AAC-DB3571D9FE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5541"/>
            <a:ext cx="43891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BE5F69-E081-148B-0A8F-149D5DA4D3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480" y="2684095"/>
            <a:ext cx="4443154" cy="3492868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br>
              <a:rPr lang="en-US" sz="1500" dirty="0"/>
            </a:br>
            <a:r>
              <a:rPr lang="en-US" sz="2000" dirty="0"/>
              <a:t>A way to organize numerical data while retaining the original values.</a:t>
            </a:r>
          </a:p>
          <a:p>
            <a:r>
              <a:rPr lang="en-US" sz="2000" b="1" dirty="0"/>
              <a:t>Interpretation:</a:t>
            </a:r>
            <a:endParaRPr lang="en-US" sz="20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Displays data in a way that shows the distribution.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"Stem" represents the leading digit(s), and the "leaf" represents the trailing digit(s).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Easy to identify the shape of the data, such as symmetry, skewness, or clusters.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Useful for small to medium datasets, allowing for quick identification of trends and outliers.</a:t>
            </a:r>
          </a:p>
          <a:p>
            <a:endParaRPr lang="en-US" sz="1500" dirty="0"/>
          </a:p>
        </p:txBody>
      </p:sp>
      <p:pic>
        <p:nvPicPr>
          <p:cNvPr id="7" name="Picture 6" descr="A close-up of a computer code&#10;&#10;AI-generated content may be incorrect.">
            <a:extLst>
              <a:ext uri="{FF2B5EF4-FFF2-40B4-BE49-F238E27FC236}">
                <a16:creationId xmlns:a16="http://schemas.microsoft.com/office/drawing/2014/main" id="{1D9E4B8D-D9A9-EE03-7F1E-D81DBC4067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5816" y="2338653"/>
            <a:ext cx="6440424" cy="2125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3294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851F2B-0CD0-8097-F51A-D5D80FE830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sz="5400" b="1" dirty="0"/>
              <a:t>Histogram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3B8662-7A55-D6B0-AE30-59B6A25D22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r>
              <a:rPr lang="en-US" sz="2000"/>
              <a:t>Ideal for showing the distribution of a continuous variable.</a:t>
            </a:r>
          </a:p>
          <a:p>
            <a:r>
              <a:rPr lang="en-US" sz="2000" b="1"/>
              <a:t>Key Features:</a:t>
            </a:r>
            <a:endParaRPr lang="en-US" sz="2000"/>
          </a:p>
          <a:p>
            <a:pPr>
              <a:buFont typeface="Arial" panose="020B0604020202020204" pitchFamily="34" charset="0"/>
              <a:buChar char="•"/>
            </a:pPr>
            <a:r>
              <a:rPr lang="en-US" sz="2000"/>
              <a:t>Data is divided into </a:t>
            </a:r>
            <a:r>
              <a:rPr lang="en-US" sz="2000" b="1"/>
              <a:t>bins</a:t>
            </a:r>
            <a:r>
              <a:rPr lang="en-US" sz="2000"/>
              <a:t> or </a:t>
            </a:r>
            <a:r>
              <a:rPr lang="en-US" sz="2000" b="1"/>
              <a:t>classes</a:t>
            </a:r>
            <a:r>
              <a:rPr lang="en-US" sz="2000"/>
              <a:t> (number of bins can affect the interpretation).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/>
              <a:t>Displays the </a:t>
            </a:r>
            <a:r>
              <a:rPr lang="en-US" sz="2000" b="1"/>
              <a:t>frequency</a:t>
            </a:r>
            <a:r>
              <a:rPr lang="en-US" sz="2000"/>
              <a:t> of data within each class.</a:t>
            </a:r>
          </a:p>
          <a:p>
            <a:endParaRPr lang="en-US" sz="2000"/>
          </a:p>
        </p:txBody>
      </p:sp>
      <p:pic>
        <p:nvPicPr>
          <p:cNvPr id="5" name="Picture 4" descr="A graph with text on it&#10;&#10;AI-generated content may be incorrect.">
            <a:extLst>
              <a:ext uri="{FF2B5EF4-FFF2-40B4-BE49-F238E27FC236}">
                <a16:creationId xmlns:a16="http://schemas.microsoft.com/office/drawing/2014/main" id="{AAA6EE1D-8928-F955-0873-7F33376AAC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1280218"/>
            <a:ext cx="6903720" cy="4297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5772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352BEC0E-22F8-46D0-9632-375DB541B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E6C48D-188A-C371-C099-7B19FD36CF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9184"/>
            <a:ext cx="6894576" cy="1783080"/>
          </a:xfrm>
        </p:spPr>
        <p:txBody>
          <a:bodyPr anchor="b">
            <a:normAutofit/>
          </a:bodyPr>
          <a:lstStyle/>
          <a:p>
            <a:r>
              <a:rPr lang="en-US" sz="5400" b="1" dirty="0"/>
              <a:t>Histograms 2</a:t>
            </a:r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952" y="23957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1DE9C8-AF77-412F-F144-2BC3087C36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706624"/>
            <a:ext cx="6894576" cy="3483864"/>
          </a:xfrm>
        </p:spPr>
        <p:txBody>
          <a:bodyPr>
            <a:normAutofit fontScale="92500" lnSpcReduction="20000"/>
          </a:bodyPr>
          <a:lstStyle/>
          <a:p>
            <a:r>
              <a:rPr lang="en-US" sz="2000" b="1" dirty="0"/>
              <a:t>Interpretation:</a:t>
            </a:r>
            <a:endParaRPr lang="en-US" sz="20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Helps visualize </a:t>
            </a:r>
            <a:r>
              <a:rPr lang="en-US" sz="2000" b="1" dirty="0"/>
              <a:t>skewness</a:t>
            </a:r>
            <a:r>
              <a:rPr lang="en-US" sz="2000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Right-skewed (positive skew): longer tail on the right.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Left-skewed (negative skew): longer tail on the left.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Symmetric: balanced distribution.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Shows </a:t>
            </a:r>
            <a:r>
              <a:rPr lang="en-US" sz="2000" b="1" dirty="0"/>
              <a:t>outliers</a:t>
            </a:r>
            <a:r>
              <a:rPr lang="en-US" sz="2000" dirty="0"/>
              <a:t> and </a:t>
            </a:r>
            <a:r>
              <a:rPr lang="en-US" sz="2000" b="1" dirty="0"/>
              <a:t>peaks</a:t>
            </a:r>
            <a:r>
              <a:rPr lang="en-US" sz="2000" dirty="0"/>
              <a:t> in the data.</a:t>
            </a:r>
          </a:p>
          <a:p>
            <a:r>
              <a:rPr lang="en-US" sz="2000" b="1" dirty="0"/>
              <a:t>Difference from Bar Plot:</a:t>
            </a:r>
            <a:endParaRPr lang="en-US" sz="20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/>
              <a:t>Histograms</a:t>
            </a:r>
            <a:r>
              <a:rPr lang="en-US" sz="2000" dirty="0"/>
              <a:t>: Continuous data, no gaps between bars.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/>
              <a:t>Bar Plots</a:t>
            </a:r>
            <a:r>
              <a:rPr lang="en-US" sz="2000" dirty="0"/>
              <a:t>: Categorical data, bars with gaps between them.</a:t>
            </a:r>
          </a:p>
          <a:p>
            <a:pPr marL="0" indent="0">
              <a:buNone/>
            </a:pPr>
            <a:r>
              <a:rPr lang="en-US" sz="2000" dirty="0"/>
              <a:t>Data : https://</a:t>
            </a:r>
            <a:r>
              <a:rPr lang="en-US" sz="2000" dirty="0" err="1"/>
              <a:t>www.biorender.com</a:t>
            </a:r>
            <a:r>
              <a:rPr lang="en-US" sz="2000" dirty="0"/>
              <a:t>/template/bar-chart-vs-histogram</a:t>
            </a:r>
          </a:p>
        </p:txBody>
      </p:sp>
      <p:pic>
        <p:nvPicPr>
          <p:cNvPr id="7" name="Picture 6" descr="A graph of different sizes and shapes&#10;&#10;AI-generated content may be incorrect.">
            <a:extLst>
              <a:ext uri="{FF2B5EF4-FFF2-40B4-BE49-F238E27FC236}">
                <a16:creationId xmlns:a16="http://schemas.microsoft.com/office/drawing/2014/main" id="{CD7C3C82-C1B4-4D3A-71AE-889677D394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9156" y="329183"/>
            <a:ext cx="1783583" cy="3429969"/>
          </a:xfrm>
          <a:prstGeom prst="rect">
            <a:avLst/>
          </a:prstGeom>
        </p:spPr>
      </p:pic>
      <p:pic>
        <p:nvPicPr>
          <p:cNvPr id="5" name="Picture 4" descr="A comparison of bar chart and histograms&#10;&#10;AI-generated content may be incorrect.">
            <a:extLst>
              <a:ext uri="{FF2B5EF4-FFF2-40B4-BE49-F238E27FC236}">
                <a16:creationId xmlns:a16="http://schemas.microsoft.com/office/drawing/2014/main" id="{7F270507-B013-34F0-0FEA-E31E70E29F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4923" y="4079193"/>
            <a:ext cx="3413761" cy="2176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7566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90CE4A-BAA5-01B3-31B1-23E1EB29FB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en-US" sz="5400" b="1" dirty="0" err="1"/>
              <a:t>ggplot</a:t>
            </a:r>
            <a:r>
              <a:rPr lang="en-US" sz="5400" b="1" dirty="0"/>
              <a:t> Dendrograms</a:t>
            </a:r>
            <a:endParaRPr lang="en-US" sz="5400" dirty="0"/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770C85-DD2F-7467-0154-60C5D61A18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493" y="2071316"/>
            <a:ext cx="6713552" cy="4119172"/>
          </a:xfrm>
        </p:spPr>
        <p:txBody>
          <a:bodyPr anchor="t">
            <a:normAutofit lnSpcReduction="10000"/>
          </a:bodyPr>
          <a:lstStyle/>
          <a:p>
            <a:pPr marL="0" indent="0">
              <a:buNone/>
            </a:pPr>
            <a:br>
              <a:rPr lang="en-US" sz="1200" dirty="0"/>
            </a:br>
            <a:r>
              <a:rPr lang="en-US" sz="1200" dirty="0"/>
              <a:t>Visualizing Hierarchical Clustering Results</a:t>
            </a:r>
          </a:p>
          <a:p>
            <a:pPr marL="0" indent="0">
              <a:buNone/>
            </a:pPr>
            <a:r>
              <a:rPr lang="en-US" sz="1200" b="1" dirty="0"/>
              <a:t>Key Features:</a:t>
            </a:r>
            <a:endParaRPr lang="en-US" sz="12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/>
              <a:t>Hierarchical Clustering</a:t>
            </a:r>
            <a:r>
              <a:rPr lang="en-US" sz="1200" dirty="0"/>
              <a:t>: Data points are progressively merged into clusters based on similarity.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/>
              <a:t>Branches</a:t>
            </a:r>
            <a:r>
              <a:rPr lang="en-US" sz="1200" dirty="0"/>
              <a:t>: Represent how clusters are combined, with the length indicating the level of similarity.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/>
              <a:t>Leaves</a:t>
            </a:r>
            <a:r>
              <a:rPr lang="en-US" sz="1200" dirty="0"/>
              <a:t>: Individual data points or observations.</a:t>
            </a:r>
          </a:p>
          <a:p>
            <a:pPr marL="0" indent="0">
              <a:buNone/>
            </a:pPr>
            <a:r>
              <a:rPr lang="en-US" sz="1200" b="1" dirty="0"/>
              <a:t>Interpretation:</a:t>
            </a:r>
            <a:endParaRPr lang="en-US" sz="12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Shorter branches indicate </a:t>
            </a:r>
            <a:r>
              <a:rPr lang="en-US" sz="1200" b="1" dirty="0"/>
              <a:t>higher similarity</a:t>
            </a:r>
            <a:r>
              <a:rPr lang="en-US" sz="1200" dirty="0"/>
              <a:t> between data points or clusters.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/>
              <a:t>Merge height</a:t>
            </a:r>
            <a:r>
              <a:rPr lang="en-US" sz="1200" dirty="0"/>
              <a:t> shows the degree of similarity at which two clusters are combined.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Ideal for understanding </a:t>
            </a:r>
            <a:r>
              <a:rPr lang="en-US" sz="1200" b="1" dirty="0"/>
              <a:t>cluster hierarchy</a:t>
            </a:r>
            <a:r>
              <a:rPr lang="en-US" sz="1200" dirty="0"/>
              <a:t> and determining the appropriate number of clusters (by "cutting" the tree).</a:t>
            </a:r>
          </a:p>
          <a:p>
            <a:r>
              <a:rPr lang="en-US" sz="1200" b="1" dirty="0"/>
              <a:t>ggplot2 Use</a:t>
            </a:r>
            <a:r>
              <a:rPr lang="en-US" sz="1200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Use </a:t>
            </a:r>
            <a:r>
              <a:rPr lang="en-US" sz="1200" dirty="0" err="1"/>
              <a:t>geom_segment</a:t>
            </a:r>
            <a:r>
              <a:rPr lang="en-US" sz="1200" dirty="0"/>
              <a:t>() and </a:t>
            </a:r>
            <a:r>
              <a:rPr lang="en-US" sz="1200" dirty="0" err="1"/>
              <a:t>geom_text</a:t>
            </a:r>
            <a:r>
              <a:rPr lang="en-US" sz="1200" dirty="0"/>
              <a:t>() to build dendrograms from hierarchical clustering results in R.</a:t>
            </a:r>
          </a:p>
          <a:p>
            <a:pPr marL="0" indent="0">
              <a:buNone/>
            </a:pPr>
            <a:r>
              <a:rPr lang="en-US" sz="1200" dirty="0"/>
              <a:t>Data: https://</a:t>
            </a:r>
            <a:r>
              <a:rPr lang="en-US" sz="1200" dirty="0" err="1"/>
              <a:t>github.com</a:t>
            </a:r>
            <a:r>
              <a:rPr lang="en-US" sz="1200" dirty="0"/>
              <a:t>/NicolasH2/</a:t>
            </a:r>
            <a:r>
              <a:rPr lang="en-US" sz="1200" dirty="0" err="1"/>
              <a:t>ggdendroplot</a:t>
            </a:r>
            <a:endParaRPr lang="en-US" sz="1200" dirty="0"/>
          </a:p>
        </p:txBody>
      </p:sp>
      <p:pic>
        <p:nvPicPr>
          <p:cNvPr id="5" name="Picture 4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6A317182-0EB5-B642-9E7E-4807D972706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39632" b="1"/>
          <a:stretch/>
        </p:blipFill>
        <p:spPr>
          <a:xfrm>
            <a:off x="7675658" y="2093976"/>
            <a:ext cx="3941064" cy="4096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4514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2293</TotalTime>
  <Words>1115</Words>
  <Application>Microsoft Macintosh PowerPoint</Application>
  <PresentationFormat>Widescreen</PresentationFormat>
  <Paragraphs>166</Paragraphs>
  <Slides>32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0" baseType="lpstr">
      <vt:lpstr>Aptos</vt:lpstr>
      <vt:lpstr>Aptos Display</vt:lpstr>
      <vt:lpstr>Arial</vt:lpstr>
      <vt:lpstr>Calibri</vt:lpstr>
      <vt:lpstr>Courier New</vt:lpstr>
      <vt:lpstr>Courier New,monospace</vt:lpstr>
      <vt:lpstr>Times New Roman</vt:lpstr>
      <vt:lpstr>Office Theme</vt:lpstr>
      <vt:lpstr>Data 180</vt:lpstr>
      <vt:lpstr>ggplot &amp; Visualization</vt:lpstr>
      <vt:lpstr>The Grammar of Graphics</vt:lpstr>
      <vt:lpstr>Types of Visualizations in ggplot2</vt:lpstr>
      <vt:lpstr>Visualizing Quantitative Data (Dot plot)</vt:lpstr>
      <vt:lpstr>Stem-and-Leaf Plot</vt:lpstr>
      <vt:lpstr>Histogram</vt:lpstr>
      <vt:lpstr>Histograms 2</vt:lpstr>
      <vt:lpstr>ggplot Dendrograms</vt:lpstr>
      <vt:lpstr>Text Analysis</vt:lpstr>
      <vt:lpstr>PowerPoint Presentation</vt:lpstr>
      <vt:lpstr>PowerPoint Presentation</vt:lpstr>
      <vt:lpstr>PowerPoint Presentation</vt:lpstr>
      <vt:lpstr>PowerPoint Presentation</vt:lpstr>
      <vt:lpstr>Word Count Bar Plot</vt:lpstr>
      <vt:lpstr>Word Clouds</vt:lpstr>
      <vt:lpstr>PowerPoint Presentation</vt:lpstr>
      <vt:lpstr>Data Densities and Transformations</vt:lpstr>
      <vt:lpstr>Densities and Transformations:  Ideal Distribution </vt:lpstr>
      <vt:lpstr>Transformations!</vt:lpstr>
      <vt:lpstr>More Transformation Options</vt:lpstr>
      <vt:lpstr>Data Wrangling</vt:lpstr>
      <vt:lpstr>Dplyr Case Study using Cybersecurity Kaggle Data</vt:lpstr>
      <vt:lpstr>Formatting Data Frames</vt:lpstr>
      <vt:lpstr>Selecting Columns Using Conditionals</vt:lpstr>
      <vt:lpstr>More Helpful Dplyr Methods</vt:lpstr>
      <vt:lpstr>K-means Clustering</vt:lpstr>
      <vt:lpstr>PowerPoint Presentation</vt:lpstr>
      <vt:lpstr>Hierarchical Clustering</vt:lpstr>
      <vt:lpstr>PowerPoint Presentation</vt:lpstr>
      <vt:lpstr>PowerPoint Presentation</vt:lpstr>
      <vt:lpstr>K-medoid Clustering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Semma, Rahma</dc:creator>
  <cp:lastModifiedBy>Semma, Rahma</cp:lastModifiedBy>
  <cp:revision>3</cp:revision>
  <dcterms:created xsi:type="dcterms:W3CDTF">2025-02-03T00:48:23Z</dcterms:created>
  <dcterms:modified xsi:type="dcterms:W3CDTF">2025-02-04T15:02:04Z</dcterms:modified>
</cp:coreProperties>
</file>